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3"/>
  </p:notesMasterIdLst>
  <p:sldIdLst>
    <p:sldId id="256" r:id="rId2"/>
    <p:sldId id="284" r:id="rId3"/>
    <p:sldId id="260" r:id="rId4"/>
    <p:sldId id="266" r:id="rId5"/>
    <p:sldId id="278" r:id="rId6"/>
    <p:sldId id="263" r:id="rId7"/>
    <p:sldId id="279" r:id="rId8"/>
    <p:sldId id="267" r:id="rId9"/>
    <p:sldId id="257" r:id="rId10"/>
    <p:sldId id="293" r:id="rId11"/>
    <p:sldId id="258" r:id="rId12"/>
    <p:sldId id="259" r:id="rId13"/>
    <p:sldId id="294" r:id="rId14"/>
    <p:sldId id="261" r:id="rId15"/>
    <p:sldId id="262" r:id="rId16"/>
    <p:sldId id="273" r:id="rId17"/>
    <p:sldId id="295" r:id="rId18"/>
    <p:sldId id="264" r:id="rId19"/>
    <p:sldId id="268" r:id="rId20"/>
    <p:sldId id="269" r:id="rId21"/>
    <p:sldId id="272" r:id="rId22"/>
    <p:sldId id="270" r:id="rId23"/>
    <p:sldId id="265" r:id="rId24"/>
    <p:sldId id="296" r:id="rId25"/>
    <p:sldId id="271" r:id="rId26"/>
    <p:sldId id="297" r:id="rId27"/>
    <p:sldId id="288" r:id="rId28"/>
    <p:sldId id="298" r:id="rId29"/>
    <p:sldId id="290" r:id="rId30"/>
    <p:sldId id="282" r:id="rId31"/>
    <p:sldId id="283" r:id="rId32"/>
    <p:sldId id="299" r:id="rId33"/>
    <p:sldId id="274" r:id="rId34"/>
    <p:sldId id="275" r:id="rId35"/>
    <p:sldId id="276" r:id="rId36"/>
    <p:sldId id="277" r:id="rId37"/>
    <p:sldId id="300" r:id="rId38"/>
    <p:sldId id="301" r:id="rId39"/>
    <p:sldId id="280" r:id="rId40"/>
    <p:sldId id="281" r:id="rId41"/>
    <p:sldId id="285" r:id="rId42"/>
    <p:sldId id="286" r:id="rId43"/>
    <p:sldId id="287" r:id="rId44"/>
    <p:sldId id="291" r:id="rId45"/>
    <p:sldId id="302" r:id="rId46"/>
    <p:sldId id="303" r:id="rId47"/>
    <p:sldId id="304" r:id="rId48"/>
    <p:sldId id="305" r:id="rId49"/>
    <p:sldId id="306" r:id="rId50"/>
    <p:sldId id="289" r:id="rId51"/>
    <p:sldId id="292" r:id="rId52"/>
  </p:sldIdLst>
  <p:sldSz cx="9144000" cy="5143500" type="screen16x9"/>
  <p:notesSz cx="6858000" cy="9144000"/>
  <p:embeddedFontLst>
    <p:embeddedFont>
      <p:font typeface="Oswald" panose="020F0502020204030204" pitchFamily="2" charset="0"/>
      <p:regular r:id="rId54"/>
      <p:bold r:id="rId55"/>
    </p:embeddedFont>
    <p:embeddedFont>
      <p:font typeface="Poppins" panose="00000500000000000000" pitchFamily="2" charset="0"/>
      <p:regular r:id="rId56"/>
      <p:bold r:id="rId57"/>
    </p:embeddedFont>
    <p:embeddedFont>
      <p:font typeface="Raleway" panose="020F0502020204030204" pitchFamily="2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471346-F5E6-49BC-9234-5832E0EFCF43}">
  <a:tblStyle styleId="{6C471346-F5E6-49BC-9234-5832E0EFC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62" r:id="rId7"/>
    <p:sldLayoutId id="2147483663" r:id="rId8"/>
    <p:sldLayoutId id="2147483664" r:id="rId9"/>
    <p:sldLayoutId id="2147483667" r:id="rId10"/>
    <p:sldLayoutId id="2147483668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iampayal018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adivid198969@gmail.com" TargetMode="External"/><Relationship Id="rId4" Type="http://schemas.openxmlformats.org/officeDocument/2006/relationships/hyperlink" Target="mailto:agherajahnvi@gmail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ith24ttt.ct.ws/dashboard.ph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803399"/>
            <a:ext cx="4079700" cy="1618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SpendWise -  Expense Tracker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59661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Gain Financial Insights</a:t>
            </a:r>
          </a:p>
        </p:txBody>
      </p:sp>
      <p:sp>
        <p:nvSpPr>
          <p:cNvPr id="6" name="Google Shape;477;p27">
            <a:extLst>
              <a:ext uri="{FF2B5EF4-FFF2-40B4-BE49-F238E27FC236}">
                <a16:creationId xmlns:a16="http://schemas.microsoft.com/office/drawing/2014/main" id="{9920C170-6EA2-D091-E719-E606FBEEEFFB}"/>
              </a:ext>
            </a:extLst>
          </p:cNvPr>
          <p:cNvSpPr txBox="1">
            <a:spLocks/>
          </p:cNvSpPr>
          <p:nvPr/>
        </p:nvSpPr>
        <p:spPr>
          <a:xfrm>
            <a:off x="640007" y="715483"/>
            <a:ext cx="4079700" cy="104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/>
              <a:t>TEAM ZENITH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860E6-739A-1C41-FCFD-F40CFDCE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03" y="1235682"/>
            <a:ext cx="2390702" cy="2390702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A0A832-74B8-E687-1147-62117E20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69" y="416518"/>
            <a:ext cx="1926863" cy="4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5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DBF7-94D4-429C-CE8C-C9331A08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C0D8F-2FBC-CBBA-8066-3377E858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65326"/>
            <a:ext cx="1927098" cy="4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6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32D2F-4A5A-07C9-61CC-DE5334A58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188DF-7CF7-69C1-136A-3FD666EE7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2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245F-3C2F-B2C2-1306-ED20039AD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B1DB7-C9A8-1349-1D2F-D6021B106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 b="13041"/>
          <a:stretch/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34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F471-E21B-9240-E255-F6EE5329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2EA2BA-48C9-DB24-9EC7-815427E6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79035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4FD8-4B79-8AF8-FDC8-88A00A59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333F2-0AAC-8ED7-768E-C23CBBDD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259080"/>
            <a:ext cx="1927098" cy="71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4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C9113-1778-63F5-B1E8-264CFB66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75187-8BCA-AC52-3499-3174605EE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259080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7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5936A-11F9-08AD-CA29-0FF54BE2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5A5ED-2C53-AC5C-3513-ECC2A1DD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-4176919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04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A800-9D6A-3C29-2658-9BF46E21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6B30B-F6F3-FC61-BB9B-3EC5FB5F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12" y="-5123149"/>
            <a:ext cx="2694977" cy="99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9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2099-F40F-F87D-F254-D106A10BF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04FF1-47B2-BFE4-B565-92F405CB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Add Budget</a:t>
            </a:r>
          </a:p>
        </p:txBody>
      </p:sp>
    </p:spTree>
    <p:extLst>
      <p:ext uri="{BB962C8B-B14F-4D97-AF65-F5344CB8AC3E}">
        <p14:creationId xmlns:p14="http://schemas.microsoft.com/office/powerpoint/2010/main" val="346112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ZENITH</a:t>
            </a:r>
            <a:endParaRPr dirty="0"/>
          </a:p>
        </p:txBody>
      </p:sp>
      <p:sp>
        <p:nvSpPr>
          <p:cNvPr id="1383" name="Google Shape;1383;p55"/>
          <p:cNvSpPr txBox="1">
            <a:spLocks noGrp="1"/>
          </p:cNvSpPr>
          <p:nvPr>
            <p:ph type="subTitle" idx="4"/>
          </p:nvPr>
        </p:nvSpPr>
        <p:spPr>
          <a:xfrm>
            <a:off x="1509693" y="3605153"/>
            <a:ext cx="1763793" cy="421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PAYAL MAKWANA</a:t>
            </a:r>
            <a:endParaRPr dirty="0"/>
          </a:p>
        </p:txBody>
      </p:sp>
      <p:sp>
        <p:nvSpPr>
          <p:cNvPr id="1384" name="Google Shape;1384;p55"/>
          <p:cNvSpPr txBox="1">
            <a:spLocks noGrp="1"/>
          </p:cNvSpPr>
          <p:nvPr>
            <p:ph type="subTitle" idx="5"/>
          </p:nvPr>
        </p:nvSpPr>
        <p:spPr>
          <a:xfrm>
            <a:off x="5997729" y="3637002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ADITYA RAJ</a:t>
            </a:r>
            <a:endParaRPr dirty="0"/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3784861" y="3637002"/>
            <a:ext cx="1574276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JAHNVI AGHERA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C078D-F925-9E77-8473-33740AC2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29" y="1732854"/>
            <a:ext cx="1282200" cy="1687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E87A5-3615-89B3-5642-2A6808A8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66" r="8145"/>
          <a:stretch/>
        </p:blipFill>
        <p:spPr>
          <a:xfrm>
            <a:off x="5952287" y="1714901"/>
            <a:ext cx="1373084" cy="1705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66F7B-FB56-31A6-00FC-6B005C43A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679" y="1714900"/>
            <a:ext cx="1426640" cy="1705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C096-4B67-F805-91EE-53B3D08F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EF9DD-B043-7CE0-79D8-FF514CE5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65326"/>
            <a:ext cx="1927098" cy="4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23BB-5CAD-BCCE-68DA-1FD6DF09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C4A-3C5D-7938-B28B-CB34E5AA3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4" y="861644"/>
            <a:ext cx="4640573" cy="101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35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2D3B5-956D-3E93-1490-851DEAF34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73CD6-E332-A5AB-B5E0-D9104069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4" y="-3991713"/>
            <a:ext cx="4640573" cy="101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9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9AB84-ED46-5C1F-5794-3BF7FC06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95F041-8287-758E-81CB-540CD23F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Record Expense</a:t>
            </a:r>
          </a:p>
        </p:txBody>
      </p:sp>
    </p:spTree>
    <p:extLst>
      <p:ext uri="{BB962C8B-B14F-4D97-AF65-F5344CB8AC3E}">
        <p14:creationId xmlns:p14="http://schemas.microsoft.com/office/powerpoint/2010/main" val="145938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FFEE-AF77-C004-A37A-D3CDBCEB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5901D-1FF7-46D2-5356-F9B92DD3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32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8662-A8FC-3B04-27EB-9DE189D3C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62986-0195-4C98-0961-AD801543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845820"/>
            <a:ext cx="4598336" cy="93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F1EFA-4141-9BDB-EBE1-E4179E02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35C39-B49B-AAAA-1401-F1430654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29935-1CB0-8A82-905B-0395E167F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CD844-8F52-AD9B-B4C1-4CB50739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36120-1EF5-EDC5-0765-80396D43B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5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74EE-78BB-FA33-F8AB-DE86C06A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10E3BA-55BB-5BAD-7F3E-72131E69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361FB-BBD1-A3F5-AE32-EA4CC6C3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579501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3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5C59-EFAE-D0BD-9B8B-6095A195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1471-1432-1E47-B803-DE361BFF6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4229100"/>
            <a:ext cx="4598336" cy="9379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F22A19-22C4-7960-964F-6F7E72696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2" y="-9464040"/>
            <a:ext cx="4598336" cy="14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5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4939700" y="2189775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a personal finance web app to track spending and manage budgets.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shows a dashboard to help users understand where their money goes.</a:t>
            </a:r>
          </a:p>
        </p:txBody>
      </p:sp>
      <p:grpSp>
        <p:nvGrpSpPr>
          <p:cNvPr id="704" name="Google Shape;704;p31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705" name="Google Shape;705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49996-8960-924B-EEA0-67E69EA5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4EF2B-7FC1-81F7-2E20-DE537911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Manage Transactions</a:t>
            </a:r>
          </a:p>
        </p:txBody>
      </p:sp>
    </p:spTree>
    <p:extLst>
      <p:ext uri="{BB962C8B-B14F-4D97-AF65-F5344CB8AC3E}">
        <p14:creationId xmlns:p14="http://schemas.microsoft.com/office/powerpoint/2010/main" val="3930630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4C710-9F60-3D65-C661-E622030DA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562707"/>
            <a:ext cx="8726625" cy="69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7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9C29-0FCD-197B-2A32-505F37DB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0464D-049E-00B8-FAEC-D830F58FB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8" y="-2532185"/>
            <a:ext cx="8726625" cy="69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5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5C97-396F-0B40-73A9-C1815059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4048C-8CF0-2BEE-701C-07CEC1A0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Export Transactions</a:t>
            </a:r>
          </a:p>
        </p:txBody>
      </p:sp>
    </p:spTree>
    <p:extLst>
      <p:ext uri="{BB962C8B-B14F-4D97-AF65-F5344CB8AC3E}">
        <p14:creationId xmlns:p14="http://schemas.microsoft.com/office/powerpoint/2010/main" val="245534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74ED-E264-EE74-C8FF-5418B346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F88E8-B00F-73D0-C233-0E7768091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82" y="439613"/>
            <a:ext cx="1927098" cy="6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6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176A0-0769-C841-8E8E-BAF31752A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388EE-DF34-4FB0-F2F5-FD8AEC235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1301261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6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8632-0D60-4FDC-E8F5-A8FA54BD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91B75-5B36-9897-1D1A-E17AA3E7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7315202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01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C1D4-047A-BC4C-E2CA-40457936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8ADF-AF62-E848-8310-7F71B706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41" y="-11218986"/>
            <a:ext cx="4601718" cy="161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72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893E4-5074-C808-67B6-CEC032F71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0D08D-839E-42C0-8CC8-100E19B4D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5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C87D3-8A85-ED5C-8E80-79667793A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37F0C-F2FC-806E-D532-F8565DD5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451414"/>
            <a:ext cx="1927098" cy="39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/>
          <p:cNvSpPr txBox="1">
            <a:spLocks noGrp="1"/>
          </p:cNvSpPr>
          <p:nvPr>
            <p:ph type="title"/>
          </p:nvPr>
        </p:nvSpPr>
        <p:spPr>
          <a:xfrm>
            <a:off x="5408472" y="2286009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864" name="Google Shape;864;p37"/>
          <p:cNvSpPr txBox="1">
            <a:spLocks noGrp="1"/>
          </p:cNvSpPr>
          <p:nvPr>
            <p:ph type="body" idx="1"/>
          </p:nvPr>
        </p:nvSpPr>
        <p:spPr>
          <a:xfrm>
            <a:off x="5257465" y="2795270"/>
            <a:ext cx="2472842" cy="1607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Many individuals struggle to track their spending habits and manage budgets effectively. Empower users to make informed financial decisions with an intuitive dashboard and tools.</a:t>
            </a:r>
          </a:p>
        </p:txBody>
      </p:sp>
      <p:sp>
        <p:nvSpPr>
          <p:cNvPr id="865" name="Google Shape;865;p37"/>
          <p:cNvSpPr txBox="1">
            <a:spLocks noGrp="1"/>
          </p:cNvSpPr>
          <p:nvPr>
            <p:ph type="body" idx="2"/>
          </p:nvPr>
        </p:nvSpPr>
        <p:spPr>
          <a:xfrm>
            <a:off x="1187686" y="2801145"/>
            <a:ext cx="2483717" cy="1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personal finance web application designed to help users track their spending, manage budgets, and gain insights into their financial habits.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3"/>
          </p:nvPr>
        </p:nvSpPr>
        <p:spPr>
          <a:xfrm>
            <a:off x="877229" y="2286734"/>
            <a:ext cx="31047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Project?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6246178" y="1762170"/>
            <a:ext cx="469887" cy="469887"/>
            <a:chOff x="1487200" y="4993750"/>
            <a:chExt cx="483125" cy="483125"/>
          </a:xfrm>
        </p:grpSpPr>
        <p:sp>
          <p:nvSpPr>
            <p:cNvPr id="869" name="Google Shape;869;p3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4572000" y="1243020"/>
            <a:ext cx="95400" cy="3116250"/>
            <a:chOff x="4524300" y="1013625"/>
            <a:chExt cx="95400" cy="3116250"/>
          </a:xfrm>
        </p:grpSpPr>
        <p:sp>
          <p:nvSpPr>
            <p:cNvPr id="875" name="Google Shape;875;p3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849;p82">
            <a:extLst>
              <a:ext uri="{FF2B5EF4-FFF2-40B4-BE49-F238E27FC236}">
                <a16:creationId xmlns:a16="http://schemas.microsoft.com/office/drawing/2014/main" id="{C13F4091-F09D-1AC5-0243-DDC53319AAE5}"/>
              </a:ext>
            </a:extLst>
          </p:cNvPr>
          <p:cNvGrpSpPr/>
          <p:nvPr/>
        </p:nvGrpSpPr>
        <p:grpSpPr>
          <a:xfrm>
            <a:off x="2105637" y="1659357"/>
            <a:ext cx="534864" cy="572700"/>
            <a:chOff x="-1333975" y="2365850"/>
            <a:chExt cx="292225" cy="293575"/>
          </a:xfrm>
          <a:solidFill>
            <a:schemeClr val="accent5"/>
          </a:solidFill>
        </p:grpSpPr>
        <p:sp>
          <p:nvSpPr>
            <p:cNvPr id="3" name="Google Shape;11850;p82">
              <a:extLst>
                <a:ext uri="{FF2B5EF4-FFF2-40B4-BE49-F238E27FC236}">
                  <a16:creationId xmlns:a16="http://schemas.microsoft.com/office/drawing/2014/main" id="{FA6BBF78-F04F-224E-FE8B-6E5C35DF285A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851;p82">
              <a:extLst>
                <a:ext uri="{FF2B5EF4-FFF2-40B4-BE49-F238E27FC236}">
                  <a16:creationId xmlns:a16="http://schemas.microsoft.com/office/drawing/2014/main" id="{37CFD6B2-6C01-27F9-DD39-F68248B4739B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52;p82">
              <a:extLst>
                <a:ext uri="{FF2B5EF4-FFF2-40B4-BE49-F238E27FC236}">
                  <a16:creationId xmlns:a16="http://schemas.microsoft.com/office/drawing/2014/main" id="{C8BBE397-82DB-2BED-067C-CFCFDBC95576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53;p82">
              <a:extLst>
                <a:ext uri="{FF2B5EF4-FFF2-40B4-BE49-F238E27FC236}">
                  <a16:creationId xmlns:a16="http://schemas.microsoft.com/office/drawing/2014/main" id="{57D57620-7580-6163-250C-E7ABB37AAB6B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54;p82">
              <a:extLst>
                <a:ext uri="{FF2B5EF4-FFF2-40B4-BE49-F238E27FC236}">
                  <a16:creationId xmlns:a16="http://schemas.microsoft.com/office/drawing/2014/main" id="{979E4BF5-14E1-4C37-48EC-6C47444C8908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55;p82">
              <a:extLst>
                <a:ext uri="{FF2B5EF4-FFF2-40B4-BE49-F238E27FC236}">
                  <a16:creationId xmlns:a16="http://schemas.microsoft.com/office/drawing/2014/main" id="{5A37EE82-2FD6-0F19-6D46-3CFE12F4A02A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56;p82">
              <a:extLst>
                <a:ext uri="{FF2B5EF4-FFF2-40B4-BE49-F238E27FC236}">
                  <a16:creationId xmlns:a16="http://schemas.microsoft.com/office/drawing/2014/main" id="{0F4D7B91-FE27-C3A1-B25F-9EC6AC3F345F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57;p82">
              <a:extLst>
                <a:ext uri="{FF2B5EF4-FFF2-40B4-BE49-F238E27FC236}">
                  <a16:creationId xmlns:a16="http://schemas.microsoft.com/office/drawing/2014/main" id="{A43859B9-D4E9-9BA9-AF9F-8FF1F940519D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8862-D4B8-0281-2BF4-56B99AFE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4FE1A-E279-C8C7-F82A-5A841983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36" y="436173"/>
            <a:ext cx="3775329" cy="7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1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EC79F-83C5-07BD-0BC9-92A52B42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5031F9-7B1C-5C03-63FF-D5016AB0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User Profile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3722840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019176-E5D4-5AFF-DE0A-68557870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74" y="492370"/>
            <a:ext cx="3080252" cy="103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93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DD1C1-00ED-0E77-5F01-4FAC512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5C648-B132-CB20-CED5-C9FA04433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74" y="-4870933"/>
            <a:ext cx="3080252" cy="103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7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B3745-F524-0D5E-E97E-5E9EA601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21E3B-B678-B3A3-E17B-E7FD0E1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AI Assistance</a:t>
            </a:r>
          </a:p>
        </p:txBody>
      </p:sp>
    </p:spTree>
    <p:extLst>
      <p:ext uri="{BB962C8B-B14F-4D97-AF65-F5344CB8AC3E}">
        <p14:creationId xmlns:p14="http://schemas.microsoft.com/office/powerpoint/2010/main" val="1897043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5572-6ABD-9C4A-758E-1A2E2801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7877F-9E4E-2CEE-F2F4-1F9D83E57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51" y="606289"/>
            <a:ext cx="1927098" cy="3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57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3880B-90D4-A319-D1E9-570A7E48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DFA77-5948-D928-08E0-41DEF9D6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6638882"/>
            <a:ext cx="5074920" cy="1035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99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D801C-BBA9-2F95-4176-ABEEE432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14B39-E864-3A39-BD6A-925B54383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6638882"/>
            <a:ext cx="5074920" cy="10351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94D811-9075-4D16-4C50-DB7B3F974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5"/>
          <a:stretch/>
        </p:blipFill>
        <p:spPr>
          <a:xfrm>
            <a:off x="2034540" y="-6638883"/>
            <a:ext cx="5074920" cy="62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3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98D11-179F-773F-09A2-84E4E8F2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5B885-509E-0BE3-C73F-7D3EC178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-818374"/>
            <a:ext cx="5074920" cy="10351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4960C-7E2E-2CC7-6A9C-DD1AA8E53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65"/>
          <a:stretch/>
        </p:blipFill>
        <p:spPr>
          <a:xfrm>
            <a:off x="2034540" y="-818375"/>
            <a:ext cx="5074920" cy="62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0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EA41-7969-287E-D4F5-CD9E144B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FFFCB-D07A-545F-8DF4-B05B48354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51" y="-968448"/>
            <a:ext cx="3471098" cy="70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9"/>
          <p:cNvSpPr txBox="1">
            <a:spLocks noGrp="1"/>
          </p:cNvSpPr>
          <p:nvPr>
            <p:ph type="subTitle" idx="2"/>
          </p:nvPr>
        </p:nvSpPr>
        <p:spPr>
          <a:xfrm>
            <a:off x="959005" y="1512650"/>
            <a:ext cx="2566069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centralized platform to track income and expenses.</a:t>
            </a:r>
          </a:p>
        </p:txBody>
      </p:sp>
      <p:sp>
        <p:nvSpPr>
          <p:cNvPr id="1239" name="Google Shape;1239;p49"/>
          <p:cNvSpPr txBox="1">
            <a:spLocks noGrp="1"/>
          </p:cNvSpPr>
          <p:nvPr>
            <p:ph type="subTitle" idx="4"/>
          </p:nvPr>
        </p:nvSpPr>
        <p:spPr>
          <a:xfrm>
            <a:off x="1129990" y="2852180"/>
            <a:ext cx="2395084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Visual charts to understand spending habits.</a:t>
            </a:r>
          </a:p>
        </p:txBody>
      </p:sp>
      <p:sp>
        <p:nvSpPr>
          <p:cNvPr id="1241" name="Google Shape;1241;p49"/>
          <p:cNvSpPr txBox="1">
            <a:spLocks noGrp="1"/>
          </p:cNvSpPr>
          <p:nvPr>
            <p:ph type="subTitle" idx="6"/>
          </p:nvPr>
        </p:nvSpPr>
        <p:spPr>
          <a:xfrm>
            <a:off x="5618925" y="2852180"/>
            <a:ext cx="2395083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Mobile-friendly design for on-the-go tracking.</a:t>
            </a:r>
          </a:p>
        </p:txBody>
      </p:sp>
      <p:sp>
        <p:nvSpPr>
          <p:cNvPr id="1242" name="Google Shape;1242;p49"/>
          <p:cNvSpPr txBox="1">
            <a:spLocks noGrp="1"/>
          </p:cNvSpPr>
          <p:nvPr>
            <p:ph type="subTitle" idx="8"/>
          </p:nvPr>
        </p:nvSpPr>
        <p:spPr>
          <a:xfrm>
            <a:off x="5618926" y="1512650"/>
            <a:ext cx="2417386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Budget alerts to prevent overspending.</a:t>
            </a:r>
          </a:p>
        </p:txBody>
      </p:sp>
      <p:sp>
        <p:nvSpPr>
          <p:cNvPr id="1243" name="Google Shape;124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Our web application provides:</a:t>
            </a:r>
            <a:endParaRPr dirty="0"/>
          </a:p>
        </p:txBody>
      </p:sp>
      <p:sp>
        <p:nvSpPr>
          <p:cNvPr id="1244" name="Google Shape;1244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45" name="Google Shape;1245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grpSp>
        <p:nvGrpSpPr>
          <p:cNvPr id="1247" name="Google Shape;1247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48" name="Google Shape;1248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2" name="Google Shape;11913;p82">
            <a:extLst>
              <a:ext uri="{FF2B5EF4-FFF2-40B4-BE49-F238E27FC236}">
                <a16:creationId xmlns:a16="http://schemas.microsoft.com/office/drawing/2014/main" id="{6F3B05C2-C7CD-111B-8FBC-9037B063F372}"/>
              </a:ext>
            </a:extLst>
          </p:cNvPr>
          <p:cNvSpPr/>
          <p:nvPr/>
        </p:nvSpPr>
        <p:spPr>
          <a:xfrm>
            <a:off x="5109260" y="2944838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310;p80">
            <a:extLst>
              <a:ext uri="{FF2B5EF4-FFF2-40B4-BE49-F238E27FC236}">
                <a16:creationId xmlns:a16="http://schemas.microsoft.com/office/drawing/2014/main" id="{4760F228-A01C-6697-DB70-837D07A5126F}"/>
              </a:ext>
            </a:extLst>
          </p:cNvPr>
          <p:cNvGrpSpPr/>
          <p:nvPr/>
        </p:nvGrpSpPr>
        <p:grpSpPr>
          <a:xfrm>
            <a:off x="3670745" y="4374162"/>
            <a:ext cx="406871" cy="458676"/>
            <a:chOff x="-48237000" y="2342650"/>
            <a:chExt cx="256800" cy="300225"/>
          </a:xfrm>
          <a:solidFill>
            <a:schemeClr val="accent1"/>
          </a:solidFill>
        </p:grpSpPr>
        <p:sp>
          <p:nvSpPr>
            <p:cNvPr id="14" name="Google Shape;11311;p80">
              <a:extLst>
                <a:ext uri="{FF2B5EF4-FFF2-40B4-BE49-F238E27FC236}">
                  <a16:creationId xmlns:a16="http://schemas.microsoft.com/office/drawing/2014/main" id="{F9EF2C9E-44A1-F02D-6F5D-49EB5425C758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12;p80">
              <a:extLst>
                <a:ext uri="{FF2B5EF4-FFF2-40B4-BE49-F238E27FC236}">
                  <a16:creationId xmlns:a16="http://schemas.microsoft.com/office/drawing/2014/main" id="{1735A929-5868-899C-DEE9-41F8D58E6E83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13;p80">
              <a:extLst>
                <a:ext uri="{FF2B5EF4-FFF2-40B4-BE49-F238E27FC236}">
                  <a16:creationId xmlns:a16="http://schemas.microsoft.com/office/drawing/2014/main" id="{129899D0-5C77-A926-46E4-A6B69DB5D541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239;p49">
            <a:extLst>
              <a:ext uri="{FF2B5EF4-FFF2-40B4-BE49-F238E27FC236}">
                <a16:creationId xmlns:a16="http://schemas.microsoft.com/office/drawing/2014/main" id="{4E4BCE46-EFCA-8C08-2F7D-843F233AC090}"/>
              </a:ext>
            </a:extLst>
          </p:cNvPr>
          <p:cNvSpPr txBox="1">
            <a:spLocks/>
          </p:cNvSpPr>
          <p:nvPr/>
        </p:nvSpPr>
        <p:spPr>
          <a:xfrm>
            <a:off x="1170068" y="4265988"/>
            <a:ext cx="2395084" cy="65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40812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AI </a:t>
            </a:r>
            <a:r>
              <a:rPr lang="en-US" sz="1600" dirty="0" err="1"/>
              <a:t>ChatBot</a:t>
            </a:r>
            <a:r>
              <a:rPr lang="en-US" sz="1600" dirty="0"/>
              <a:t> (</a:t>
            </a:r>
            <a:r>
              <a:rPr lang="en-US" sz="1600" dirty="0" err="1"/>
              <a:t>Cashy</a:t>
            </a:r>
            <a:r>
              <a:rPr lang="en-US" sz="1600" dirty="0"/>
              <a:t>) for help</a:t>
            </a:r>
          </a:p>
        </p:txBody>
      </p:sp>
      <p:grpSp>
        <p:nvGrpSpPr>
          <p:cNvPr id="18" name="Google Shape;9916;p76">
            <a:extLst>
              <a:ext uri="{FF2B5EF4-FFF2-40B4-BE49-F238E27FC236}">
                <a16:creationId xmlns:a16="http://schemas.microsoft.com/office/drawing/2014/main" id="{DC5340E7-BFDA-145A-3324-F5CBDCC5FFC2}"/>
              </a:ext>
            </a:extLst>
          </p:cNvPr>
          <p:cNvGrpSpPr/>
          <p:nvPr/>
        </p:nvGrpSpPr>
        <p:grpSpPr>
          <a:xfrm>
            <a:off x="5044662" y="4342291"/>
            <a:ext cx="421914" cy="448561"/>
            <a:chOff x="5053900" y="238200"/>
            <a:chExt cx="483150" cy="483050"/>
          </a:xfrm>
          <a:solidFill>
            <a:schemeClr val="tx1"/>
          </a:solidFill>
        </p:grpSpPr>
        <p:sp>
          <p:nvSpPr>
            <p:cNvPr id="19" name="Google Shape;9917;p76">
              <a:extLst>
                <a:ext uri="{FF2B5EF4-FFF2-40B4-BE49-F238E27FC236}">
                  <a16:creationId xmlns:a16="http://schemas.microsoft.com/office/drawing/2014/main" id="{2D55F67A-1E75-0B18-A261-8B4D9F6127CD}"/>
                </a:ext>
              </a:extLst>
            </p:cNvPr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9918;p76">
              <a:extLst>
                <a:ext uri="{FF2B5EF4-FFF2-40B4-BE49-F238E27FC236}">
                  <a16:creationId xmlns:a16="http://schemas.microsoft.com/office/drawing/2014/main" id="{E76FA2D3-7347-C6C2-BD9E-DF8810750938}"/>
                </a:ext>
              </a:extLst>
            </p:cNvPr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9919;p76">
              <a:extLst>
                <a:ext uri="{FF2B5EF4-FFF2-40B4-BE49-F238E27FC236}">
                  <a16:creationId xmlns:a16="http://schemas.microsoft.com/office/drawing/2014/main" id="{39EAAC81-5820-E3F9-5944-B62326ED70AF}"/>
                </a:ext>
              </a:extLst>
            </p:cNvPr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9920;p76">
              <a:extLst>
                <a:ext uri="{FF2B5EF4-FFF2-40B4-BE49-F238E27FC236}">
                  <a16:creationId xmlns:a16="http://schemas.microsoft.com/office/drawing/2014/main" id="{6761AAB2-532A-C3CE-D55B-90A6B6A73630}"/>
                </a:ext>
              </a:extLst>
            </p:cNvPr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1239;p49">
            <a:extLst>
              <a:ext uri="{FF2B5EF4-FFF2-40B4-BE49-F238E27FC236}">
                <a16:creationId xmlns:a16="http://schemas.microsoft.com/office/drawing/2014/main" id="{07A7BC8B-7FE4-8D47-F2A4-E70C33D19655}"/>
              </a:ext>
            </a:extLst>
          </p:cNvPr>
          <p:cNvSpPr txBox="1">
            <a:spLocks/>
          </p:cNvSpPr>
          <p:nvPr/>
        </p:nvSpPr>
        <p:spPr>
          <a:xfrm>
            <a:off x="5462029" y="4160522"/>
            <a:ext cx="2395084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40812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We can export our transactions in pdf/ csv format.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637957" y="1022397"/>
            <a:ext cx="425126" cy="635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</a:t>
            </a:r>
            <a:endParaRPr sz="3200" dirty="0"/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5839236" y="960744"/>
            <a:ext cx="2318744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ENHANCEMENTS</a:t>
            </a:r>
            <a:endParaRPr dirty="0"/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7110344" y="2135575"/>
            <a:ext cx="1047636" cy="1234800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1" y="238125"/>
              <a:ext cx="1984949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8410643" y="879810"/>
            <a:ext cx="95400" cy="3116250"/>
            <a:chOff x="4524300" y="1013625"/>
            <a:chExt cx="95400" cy="3116250"/>
          </a:xfrm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87;p38">
            <a:extLst>
              <a:ext uri="{FF2B5EF4-FFF2-40B4-BE49-F238E27FC236}">
                <a16:creationId xmlns:a16="http://schemas.microsoft.com/office/drawing/2014/main" id="{CAE197CD-A42D-C3A1-C6CD-1EEBE092C865}"/>
              </a:ext>
            </a:extLst>
          </p:cNvPr>
          <p:cNvSpPr txBox="1">
            <a:spLocks/>
          </p:cNvSpPr>
          <p:nvPr/>
        </p:nvSpPr>
        <p:spPr>
          <a:xfrm>
            <a:off x="846573" y="1081186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600" dirty="0"/>
              <a:t>Add AI-based financial insights and recommendations (e.g., savings tips).</a:t>
            </a:r>
          </a:p>
        </p:txBody>
      </p:sp>
      <p:sp>
        <p:nvSpPr>
          <p:cNvPr id="5" name="Google Shape;887;p38">
            <a:extLst>
              <a:ext uri="{FF2B5EF4-FFF2-40B4-BE49-F238E27FC236}">
                <a16:creationId xmlns:a16="http://schemas.microsoft.com/office/drawing/2014/main" id="{FCE03C30-C354-25AC-9825-9B1D1D27241E}"/>
              </a:ext>
            </a:extLst>
          </p:cNvPr>
          <p:cNvSpPr txBox="1">
            <a:spLocks/>
          </p:cNvSpPr>
          <p:nvPr/>
        </p:nvSpPr>
        <p:spPr>
          <a:xfrm>
            <a:off x="965517" y="3553148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1600" dirty="0"/>
              <a:t>Support multiple currencies for global users</a:t>
            </a:r>
          </a:p>
        </p:txBody>
      </p:sp>
      <p:sp>
        <p:nvSpPr>
          <p:cNvPr id="6" name="Google Shape;887;p38">
            <a:extLst>
              <a:ext uri="{FF2B5EF4-FFF2-40B4-BE49-F238E27FC236}">
                <a16:creationId xmlns:a16="http://schemas.microsoft.com/office/drawing/2014/main" id="{4144D970-2932-05B2-53E5-493B62D60B3E}"/>
              </a:ext>
            </a:extLst>
          </p:cNvPr>
          <p:cNvSpPr txBox="1">
            <a:spLocks/>
          </p:cNvSpPr>
          <p:nvPr/>
        </p:nvSpPr>
        <p:spPr>
          <a:xfrm>
            <a:off x="846573" y="2222964"/>
            <a:ext cx="4690945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600" dirty="0"/>
              <a:t>Integrate third-party APIs for bank account synchronization</a:t>
            </a:r>
          </a:p>
        </p:txBody>
      </p:sp>
      <p:sp>
        <p:nvSpPr>
          <p:cNvPr id="7" name="Google Shape;1547;p60">
            <a:extLst>
              <a:ext uri="{FF2B5EF4-FFF2-40B4-BE49-F238E27FC236}">
                <a16:creationId xmlns:a16="http://schemas.microsoft.com/office/drawing/2014/main" id="{0474A2A0-B18D-24B7-1512-3563682C1393}"/>
              </a:ext>
            </a:extLst>
          </p:cNvPr>
          <p:cNvSpPr txBox="1">
            <a:spLocks/>
          </p:cNvSpPr>
          <p:nvPr/>
        </p:nvSpPr>
        <p:spPr>
          <a:xfrm>
            <a:off x="634008" y="3418634"/>
            <a:ext cx="425126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swald"/>
              <a:buNone/>
              <a:defRPr sz="72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3</a:t>
            </a:r>
          </a:p>
        </p:txBody>
      </p:sp>
      <p:sp>
        <p:nvSpPr>
          <p:cNvPr id="8" name="Google Shape;1547;p60">
            <a:extLst>
              <a:ext uri="{FF2B5EF4-FFF2-40B4-BE49-F238E27FC236}">
                <a16:creationId xmlns:a16="http://schemas.microsoft.com/office/drawing/2014/main" id="{D9EC3BF9-C2A6-9DD6-2828-EDDCFAC455BF}"/>
              </a:ext>
            </a:extLst>
          </p:cNvPr>
          <p:cNvSpPr txBox="1">
            <a:spLocks/>
          </p:cNvSpPr>
          <p:nvPr/>
        </p:nvSpPr>
        <p:spPr>
          <a:xfrm>
            <a:off x="634008" y="2112652"/>
            <a:ext cx="425126" cy="63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swald"/>
              <a:buNone/>
              <a:defRPr sz="72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3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>
                <a:solidFill>
                  <a:schemeClr val="accent6"/>
                </a:solidFill>
              </a:rPr>
              <a:t>S</a:t>
            </a:r>
            <a:endParaRPr/>
          </a:p>
        </p:txBody>
      </p:sp>
      <p:sp>
        <p:nvSpPr>
          <p:cNvPr id="1601" name="Google Shape;1601;p63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/>
              </a:rPr>
              <a:t>iampayal018@gmail.com</a:t>
            </a:r>
            <a:endParaRPr lang="en" dirty="0"/>
          </a:p>
          <a:p>
            <a:pPr marL="0" indent="0">
              <a:buSzPts val="1100"/>
            </a:pPr>
            <a:r>
              <a:rPr lang="en-IN" dirty="0">
                <a:hlinkClick r:id="rId4"/>
              </a:rPr>
              <a:t>agherajahnvi@gmail.com</a:t>
            </a:r>
            <a:endParaRPr lang="en-IN" dirty="0"/>
          </a:p>
          <a:p>
            <a:pPr marL="0" indent="0">
              <a:buSzPts val="1100"/>
            </a:pPr>
            <a:r>
              <a:rPr lang="en-IN" dirty="0">
                <a:hlinkClick r:id="rId5"/>
              </a:rPr>
              <a:t>adivid198986@gmail.com</a:t>
            </a:r>
            <a:endParaRPr lang="en-IN" dirty="0"/>
          </a:p>
        </p:txBody>
      </p:sp>
      <p:sp>
        <p:nvSpPr>
          <p:cNvPr id="1603" name="Google Shape;1603;p63"/>
          <p:cNvSpPr/>
          <p:nvPr/>
        </p:nvSpPr>
        <p:spPr>
          <a:xfrm>
            <a:off x="3847726" y="16196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4" name="Google Shape;1604;p63"/>
          <p:cNvGrpSpPr/>
          <p:nvPr/>
        </p:nvGrpSpPr>
        <p:grpSpPr>
          <a:xfrm>
            <a:off x="4368267" y="1619540"/>
            <a:ext cx="407432" cy="407391"/>
            <a:chOff x="812101" y="2571761"/>
            <a:chExt cx="417066" cy="417024"/>
          </a:xfrm>
        </p:grpSpPr>
        <p:sp>
          <p:nvSpPr>
            <p:cNvPr id="1605" name="Google Shape;1605;p6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63"/>
          <p:cNvGrpSpPr/>
          <p:nvPr/>
        </p:nvGrpSpPr>
        <p:grpSpPr>
          <a:xfrm>
            <a:off x="4888861" y="1619540"/>
            <a:ext cx="407391" cy="407391"/>
            <a:chOff x="1323129" y="2571761"/>
            <a:chExt cx="417024" cy="417024"/>
          </a:xfrm>
        </p:grpSpPr>
        <p:sp>
          <p:nvSpPr>
            <p:cNvPr id="1610" name="Google Shape;1610;p6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4EEF8-7042-B99C-B0D1-A96E8A6E1688}"/>
              </a:ext>
            </a:extLst>
          </p:cNvPr>
          <p:cNvSpPr txBox="1"/>
          <p:nvPr/>
        </p:nvSpPr>
        <p:spPr>
          <a:xfrm>
            <a:off x="2368510" y="4074575"/>
            <a:ext cx="4404360" cy="472440"/>
          </a:xfrm>
          <a:prstGeom prst="rect">
            <a:avLst/>
          </a:prstGeom>
          <a:solidFill>
            <a:srgbClr val="0D2656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4"/>
          <p:cNvSpPr txBox="1">
            <a:spLocks noGrp="1"/>
          </p:cNvSpPr>
          <p:nvPr>
            <p:ph type="subTitle" idx="1"/>
          </p:nvPr>
        </p:nvSpPr>
        <p:spPr>
          <a:xfrm>
            <a:off x="1410475" y="182687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STACK</a:t>
            </a:r>
            <a:endParaRPr dirty="0"/>
          </a:p>
        </p:txBody>
      </p:sp>
      <p:sp>
        <p:nvSpPr>
          <p:cNvPr id="782" name="Google Shape;782;p34"/>
          <p:cNvSpPr txBox="1">
            <a:spLocks noGrp="1"/>
          </p:cNvSpPr>
          <p:nvPr>
            <p:ph type="subTitle" idx="2"/>
          </p:nvPr>
        </p:nvSpPr>
        <p:spPr>
          <a:xfrm>
            <a:off x="1410975" y="212676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HTML, CSS, JavaScript</a:t>
            </a:r>
          </a:p>
        </p:txBody>
      </p:sp>
      <p:sp>
        <p:nvSpPr>
          <p:cNvPr id="783" name="Google Shape;783;p34"/>
          <p:cNvSpPr txBox="1">
            <a:spLocks noGrp="1"/>
          </p:cNvSpPr>
          <p:nvPr>
            <p:ph type="subTitle" idx="3"/>
          </p:nvPr>
        </p:nvSpPr>
        <p:spPr>
          <a:xfrm>
            <a:off x="1410500" y="2853613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784" name="Google Shape;784;p34"/>
          <p:cNvSpPr txBox="1">
            <a:spLocks noGrp="1"/>
          </p:cNvSpPr>
          <p:nvPr>
            <p:ph type="subTitle" idx="4"/>
          </p:nvPr>
        </p:nvSpPr>
        <p:spPr>
          <a:xfrm>
            <a:off x="1410737" y="3153504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PHP - MySQL for storing user data securely.</a:t>
            </a:r>
          </a:p>
        </p:txBody>
      </p:sp>
      <p:sp>
        <p:nvSpPr>
          <p:cNvPr id="785" name="Google Shape;785;p34"/>
          <p:cNvSpPr txBox="1">
            <a:spLocks noGrp="1"/>
          </p:cNvSpPr>
          <p:nvPr>
            <p:ph type="subTitle" idx="5"/>
          </p:nvPr>
        </p:nvSpPr>
        <p:spPr>
          <a:xfrm>
            <a:off x="5415963" y="1818484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6"/>
          </p:nvPr>
        </p:nvSpPr>
        <p:spPr>
          <a:xfrm>
            <a:off x="5416013" y="2118375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PHP for server-side logic and APIs</a:t>
            </a:r>
          </a:p>
        </p:txBody>
      </p:sp>
      <p:sp>
        <p:nvSpPr>
          <p:cNvPr id="789" name="Google Shape;789;p34"/>
          <p:cNvSpPr txBox="1">
            <a:spLocks noGrp="1"/>
          </p:cNvSpPr>
          <p:nvPr>
            <p:ph type="subTitle" idx="9"/>
          </p:nvPr>
        </p:nvSpPr>
        <p:spPr>
          <a:xfrm>
            <a:off x="5415788" y="2845224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790" name="Google Shape;790;p34"/>
          <p:cNvSpPr txBox="1">
            <a:spLocks noGrp="1"/>
          </p:cNvSpPr>
          <p:nvPr>
            <p:ph type="subTitle" idx="13"/>
          </p:nvPr>
        </p:nvSpPr>
        <p:spPr>
          <a:xfrm>
            <a:off x="5416125" y="3145124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Hosted at </a:t>
            </a:r>
            <a:r>
              <a:rPr lang="en-US" dirty="0">
                <a:hlinkClick r:id="rId3"/>
              </a:rPr>
              <a:t>zenith24ttt.ct.ws</a:t>
            </a:r>
            <a:endParaRPr lang="en-US" dirty="0"/>
          </a:p>
        </p:txBody>
      </p:sp>
      <p:grpSp>
        <p:nvGrpSpPr>
          <p:cNvPr id="793" name="Google Shape;793;p34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794" name="Google Shape;794;p3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JOURNEY</a:t>
            </a:r>
            <a:endParaRPr dirty="0"/>
          </a:p>
        </p:txBody>
      </p:sp>
      <p:cxnSp>
        <p:nvCxnSpPr>
          <p:cNvPr id="1259" name="Google Shape;1259;p50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0" name="Google Shape;1260;p50"/>
          <p:cNvSpPr txBox="1"/>
          <p:nvPr/>
        </p:nvSpPr>
        <p:spPr>
          <a:xfrm>
            <a:off x="443739" y="2992163"/>
            <a:ext cx="154147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Register/ Login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2" name="Google Shape;1262;p50"/>
          <p:cNvSpPr txBox="1"/>
          <p:nvPr/>
        </p:nvSpPr>
        <p:spPr>
          <a:xfrm>
            <a:off x="1930502" y="3001190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Landing Page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4" name="Google Shape;1264;p50"/>
          <p:cNvSpPr txBox="1"/>
          <p:nvPr/>
        </p:nvSpPr>
        <p:spPr>
          <a:xfrm>
            <a:off x="2904151" y="2306789"/>
            <a:ext cx="2097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Dashboard</a:t>
            </a:r>
            <a:endParaRPr sz="1800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6" name="Google Shape;1266;p50"/>
          <p:cNvSpPr txBox="1"/>
          <p:nvPr/>
        </p:nvSpPr>
        <p:spPr>
          <a:xfrm>
            <a:off x="4382964" y="2916962"/>
            <a:ext cx="1689975" cy="72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Add/ Edit/ Delete Transaction</a:t>
            </a:r>
            <a:endParaRPr sz="18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8" name="Google Shape;1268;p50"/>
          <p:cNvSpPr txBox="1"/>
          <p:nvPr/>
        </p:nvSpPr>
        <p:spPr>
          <a:xfrm>
            <a:off x="5837034" y="2933837"/>
            <a:ext cx="1323000" cy="69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View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1800" dirty="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0" name="Google Shape;1270;p50"/>
          <p:cNvSpPr/>
          <p:nvPr/>
        </p:nvSpPr>
        <p:spPr>
          <a:xfrm>
            <a:off x="1095377" y="2663338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0"/>
          <p:cNvSpPr/>
          <p:nvPr/>
        </p:nvSpPr>
        <p:spPr>
          <a:xfrm>
            <a:off x="2472902" y="2687738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0"/>
          <p:cNvSpPr/>
          <p:nvPr/>
        </p:nvSpPr>
        <p:spPr>
          <a:xfrm>
            <a:off x="3850427" y="2687076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0"/>
          <p:cNvSpPr/>
          <p:nvPr/>
        </p:nvSpPr>
        <p:spPr>
          <a:xfrm>
            <a:off x="5191350" y="2663338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0"/>
          <p:cNvSpPr/>
          <p:nvPr/>
        </p:nvSpPr>
        <p:spPr>
          <a:xfrm>
            <a:off x="6379434" y="2663338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74;p50">
            <a:extLst>
              <a:ext uri="{FF2B5EF4-FFF2-40B4-BE49-F238E27FC236}">
                <a16:creationId xmlns:a16="http://schemas.microsoft.com/office/drawing/2014/main" id="{A94EC39E-BB98-53CD-2F4C-FF0DF56A737A}"/>
              </a:ext>
            </a:extLst>
          </p:cNvPr>
          <p:cNvSpPr/>
          <p:nvPr/>
        </p:nvSpPr>
        <p:spPr>
          <a:xfrm>
            <a:off x="7514577" y="2663338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68;p50">
            <a:extLst>
              <a:ext uri="{FF2B5EF4-FFF2-40B4-BE49-F238E27FC236}">
                <a16:creationId xmlns:a16="http://schemas.microsoft.com/office/drawing/2014/main" id="{01BAA541-2574-53BB-D4C1-17E0FBC0056A}"/>
              </a:ext>
            </a:extLst>
          </p:cNvPr>
          <p:cNvSpPr txBox="1"/>
          <p:nvPr/>
        </p:nvSpPr>
        <p:spPr>
          <a:xfrm>
            <a:off x="6972177" y="2967301"/>
            <a:ext cx="1323000" cy="41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Export Data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888" name="Google Shape;888;p38"/>
          <p:cNvSpPr txBox="1">
            <a:spLocks noGrp="1"/>
          </p:cNvSpPr>
          <p:nvPr>
            <p:ph type="subTitle" idx="3"/>
          </p:nvPr>
        </p:nvSpPr>
        <p:spPr>
          <a:xfrm>
            <a:off x="3249722" y="2629774"/>
            <a:ext cx="2693456" cy="897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effectLst/>
                <a:latin typeface="fkGroteskNeue"/>
              </a:rPr>
              <a:t>Optimizing mobile responsiveness for better usability on smaller screens</a:t>
            </a:r>
            <a:endParaRPr sz="1600" dirty="0"/>
          </a:p>
        </p:txBody>
      </p:sp>
      <p:sp>
        <p:nvSpPr>
          <p:cNvPr id="890" name="Google Shape;890;p38"/>
          <p:cNvSpPr txBox="1">
            <a:spLocks noGrp="1"/>
          </p:cNvSpPr>
          <p:nvPr>
            <p:ph type="subTitle" idx="5"/>
          </p:nvPr>
        </p:nvSpPr>
        <p:spPr>
          <a:xfrm>
            <a:off x="6107100" y="2637272"/>
            <a:ext cx="2316900" cy="8977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effectLst/>
                <a:latin typeface="fkGroteskNeue"/>
              </a:rPr>
              <a:t>Implementing recurring transactions functionality seamlessly</a:t>
            </a:r>
            <a:endParaRPr sz="1600" dirty="0"/>
          </a:p>
        </p:txBody>
      </p:sp>
      <p:sp>
        <p:nvSpPr>
          <p:cNvPr id="902" name="Google Shape;902;p38"/>
          <p:cNvSpPr/>
          <p:nvPr/>
        </p:nvSpPr>
        <p:spPr>
          <a:xfrm>
            <a:off x="7032558" y="1815454"/>
            <a:ext cx="542717" cy="51303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" name="Google Shape;11798;p82">
            <a:extLst>
              <a:ext uri="{FF2B5EF4-FFF2-40B4-BE49-F238E27FC236}">
                <a16:creationId xmlns:a16="http://schemas.microsoft.com/office/drawing/2014/main" id="{50C9AA72-F5E4-FDE0-D16E-D518561BA3FB}"/>
              </a:ext>
            </a:extLst>
          </p:cNvPr>
          <p:cNvGrpSpPr/>
          <p:nvPr/>
        </p:nvGrpSpPr>
        <p:grpSpPr>
          <a:xfrm>
            <a:off x="1744910" y="1855829"/>
            <a:ext cx="542718" cy="572700"/>
            <a:chOff x="-3137650" y="2408950"/>
            <a:chExt cx="291450" cy="292125"/>
          </a:xfrm>
          <a:solidFill>
            <a:schemeClr val="accent1"/>
          </a:solidFill>
        </p:grpSpPr>
        <p:sp>
          <p:nvSpPr>
            <p:cNvPr id="4" name="Google Shape;11799;p82">
              <a:extLst>
                <a:ext uri="{FF2B5EF4-FFF2-40B4-BE49-F238E27FC236}">
                  <a16:creationId xmlns:a16="http://schemas.microsoft.com/office/drawing/2014/main" id="{8E2075C3-AA6B-1258-E8A9-679513DDA959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00;p82">
              <a:extLst>
                <a:ext uri="{FF2B5EF4-FFF2-40B4-BE49-F238E27FC236}">
                  <a16:creationId xmlns:a16="http://schemas.microsoft.com/office/drawing/2014/main" id="{DEC151E8-C6E7-AC05-A7AE-329041C92CE4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01;p82">
              <a:extLst>
                <a:ext uri="{FF2B5EF4-FFF2-40B4-BE49-F238E27FC236}">
                  <a16:creationId xmlns:a16="http://schemas.microsoft.com/office/drawing/2014/main" id="{2D1D561C-5059-F4AB-1C0F-5EE047BA2C95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02;p82">
              <a:extLst>
                <a:ext uri="{FF2B5EF4-FFF2-40B4-BE49-F238E27FC236}">
                  <a16:creationId xmlns:a16="http://schemas.microsoft.com/office/drawing/2014/main" id="{B1511233-C36D-3139-5D1C-6382F2535F6A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03;p82">
              <a:extLst>
                <a:ext uri="{FF2B5EF4-FFF2-40B4-BE49-F238E27FC236}">
                  <a16:creationId xmlns:a16="http://schemas.microsoft.com/office/drawing/2014/main" id="{6126B8F5-1025-40ED-8D45-7B20459C816B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ubtitle 9">
            <a:extLst>
              <a:ext uri="{FF2B5EF4-FFF2-40B4-BE49-F238E27FC236}">
                <a16:creationId xmlns:a16="http://schemas.microsoft.com/office/drawing/2014/main" id="{025F0F0E-F4E0-A273-6048-6BB7FF0B8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73" y="2629775"/>
            <a:ext cx="3343850" cy="897751"/>
          </a:xfrm>
        </p:spPr>
        <p:txBody>
          <a:bodyPr/>
          <a:lstStyle/>
          <a:p>
            <a:r>
              <a:rPr lang="en-US" sz="1600" dirty="0"/>
              <a:t>Ensuring secure authentication and</a:t>
            </a:r>
          </a:p>
          <a:p>
            <a:r>
              <a:rPr lang="en-US" sz="1600" dirty="0"/>
              <a:t> data management (e.g. </a:t>
            </a:r>
            <a:r>
              <a:rPr lang="en-US" sz="1600" dirty="0" err="1"/>
              <a:t>secure_config.php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11" name="Google Shape;11913;p82">
            <a:extLst>
              <a:ext uri="{FF2B5EF4-FFF2-40B4-BE49-F238E27FC236}">
                <a16:creationId xmlns:a16="http://schemas.microsoft.com/office/drawing/2014/main" id="{A98760E9-19FD-0498-867A-8B321A425C4A}"/>
              </a:ext>
            </a:extLst>
          </p:cNvPr>
          <p:cNvSpPr/>
          <p:nvPr/>
        </p:nvSpPr>
        <p:spPr>
          <a:xfrm>
            <a:off x="4388734" y="1813074"/>
            <a:ext cx="542718" cy="572700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DD9A70-298B-1A65-D898-1B376D56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665"/>
            <a:ext cx="7886700" cy="994172"/>
          </a:xfrm>
        </p:spPr>
        <p:txBody>
          <a:bodyPr/>
          <a:lstStyle/>
          <a:p>
            <a:pPr algn="ctr"/>
            <a:r>
              <a:rPr lang="en-US" b="1" spc="225" dirty="0">
                <a:solidFill>
                  <a:schemeClr val="bg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88210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309</Words>
  <Application>Microsoft Office PowerPoint</Application>
  <PresentationFormat>On-screen Show (16:9)</PresentationFormat>
  <Paragraphs>64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Poppins</vt:lpstr>
      <vt:lpstr>Oswald</vt:lpstr>
      <vt:lpstr>Arial</vt:lpstr>
      <vt:lpstr>Roboto</vt:lpstr>
      <vt:lpstr>fkGroteskNeue</vt:lpstr>
      <vt:lpstr>Raleway</vt:lpstr>
      <vt:lpstr>Software Development Bussines Plan by Slidesgo</vt:lpstr>
      <vt:lpstr>SpendWise -  Expense Tracker</vt:lpstr>
      <vt:lpstr>TEAM ZENITH</vt:lpstr>
      <vt:lpstr>PROBLEM STATEMENT</vt:lpstr>
      <vt:lpstr>Purpose</vt:lpstr>
      <vt:lpstr>Our web application provides:</vt:lpstr>
      <vt:lpstr>TECHNOLOGY STACK</vt:lpstr>
      <vt:lpstr>USER JOURNEY</vt:lpstr>
      <vt:lpstr>CHALLENGES FACED</vt:lpstr>
      <vt:lpstr>User Authentication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Add Budget</vt:lpstr>
      <vt:lpstr>PowerPoint Presentation</vt:lpstr>
      <vt:lpstr>PowerPoint Presentation</vt:lpstr>
      <vt:lpstr>PowerPoint Presentation</vt:lpstr>
      <vt:lpstr>Record Expense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 Transactions</vt:lpstr>
      <vt:lpstr>PowerPoint Presentation</vt:lpstr>
      <vt:lpstr>PowerPoint Presentation</vt:lpstr>
      <vt:lpstr>Export 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Profile Management</vt:lpstr>
      <vt:lpstr>PowerPoint Presentation</vt:lpstr>
      <vt:lpstr>PowerPoint Presentation</vt:lpstr>
      <vt:lpstr>AI Assistance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Payal Makwana</dc:creator>
  <cp:lastModifiedBy>Aditya Raj</cp:lastModifiedBy>
  <cp:revision>2</cp:revision>
  <dcterms:modified xsi:type="dcterms:W3CDTF">2025-04-13T08:01:32Z</dcterms:modified>
</cp:coreProperties>
</file>